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9" r:id="rId31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4" Type="http://schemas.openxmlformats.org/officeDocument/2006/relationships/slide" Target="slides/slide19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9" name="Shape 11759"/>
        <p:cNvGrpSpPr/>
        <p:nvPr/>
      </p:nvGrpSpPr>
      <p:grpSpPr>
        <a:xfrm>
          <a:off x="0" y="0"/>
          <a:ext cx="0" cy="0"/>
          <a:chOff x="0" y="0"/>
          <a:chExt cx="0" cy="0"/>
        </a:xfrm>
      </p:grpSpPr>
      <p:sp>
        <p:nvSpPr>
          <p:cNvPr id="11760" name="Google Shape;11760;p1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1" name="Google Shape;11761;p1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notesSlide" Target="../notesSlides/notesSlide194.xml"/><Relationship Id="rId3" Type="http://schemas.openxmlformats.org/officeDocument/2006/relationships/image" Target="../media/image372.jpg"/><Relationship Id="rId4" Type="http://schemas.openxmlformats.org/officeDocument/2006/relationships/image" Target="../media/image373.png"/><Relationship Id="rId5" Type="http://schemas.openxmlformats.org/officeDocument/2006/relationships/image" Target="../media/image382.png"/><Relationship Id="rId6" Type="http://schemas.openxmlformats.org/officeDocument/2006/relationships/image" Target="../media/image384.jpg"/><Relationship Id="rId7" Type="http://schemas.openxmlformats.org/officeDocument/2006/relationships/image" Target="../media/image375.jpg"/><Relationship Id="rId8" Type="http://schemas.openxmlformats.org/officeDocument/2006/relationships/image" Target="../media/image374.jpg"/><Relationship Id="rId9" Type="http://schemas.openxmlformats.org/officeDocument/2006/relationships/image" Target="../media/image394.jpg"/></Relationships>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1762" name="Shape 11762"/>
        <p:cNvGrpSpPr/>
        <p:nvPr/>
      </p:nvGrpSpPr>
      <p:grpSpPr>
        <a:xfrm>
          <a:off x="0" y="0"/>
          <a:ext cx="0" cy="0"/>
          <a:chOff x="0" y="0"/>
          <a:chExt cx="0" cy="0"/>
        </a:xfrm>
      </p:grpSpPr>
      <p:pic>
        <p:nvPicPr>
          <p:cNvPr id="11763" name="Google Shape;11763;p1624"/>
          <p:cNvPicPr preferRelativeResize="0"/>
          <p:nvPr/>
        </p:nvPicPr>
        <p:blipFill rotWithShape="1">
          <a:blip r:embed="rId4">
            <a:alphaModFix/>
          </a:blip>
          <a:srcRect b="0" l="0" r="0" t="0"/>
          <a:stretch/>
        </p:blipFill>
        <p:spPr>
          <a:xfrm>
            <a:off x="228600" y="304800"/>
            <a:ext cx="762000" cy="685800"/>
          </a:xfrm>
          <a:prstGeom prst="rect">
            <a:avLst/>
          </a:prstGeom>
          <a:blipFill rotWithShape="1">
            <a:blip r:embed="rId3">
              <a:alphaModFix/>
            </a:blip>
            <a:tile algn="tl" flip="none" tx="0" sx="100000" ty="0" sy="100000"/>
          </a:blipFill>
          <a:ln>
            <a:noFill/>
          </a:ln>
        </p:spPr>
      </p:pic>
      <p:sp>
        <p:nvSpPr>
          <p:cNvPr id="11764" name="Google Shape;11764;p1624"/>
          <p:cNvSpPr/>
          <p:nvPr/>
        </p:nvSpPr>
        <p:spPr>
          <a:xfrm>
            <a:off x="1219200" y="304800"/>
            <a:ext cx="6629400" cy="1343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Volcanic Ash Detection Capabilities From GOES-R </a:t>
            </a:r>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Based on Experiments Using NASA MODerate Resolution </a:t>
            </a:r>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Imaging Spectroradiometer (MODIS) Data</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Gary P. Ellrod </a:t>
            </a:r>
            <a:r>
              <a:rPr b="0" baseline="30000" i="0" lang="en-US" sz="1600" u="none" cap="none" strike="noStrike">
                <a:solidFill>
                  <a:srgbClr val="000000"/>
                </a:solidFill>
                <a:latin typeface="Arial"/>
                <a:ea typeface="Arial"/>
                <a:cs typeface="Arial"/>
                <a:sym typeface="Arial"/>
              </a:rPr>
              <a:t>1</a:t>
            </a:r>
            <a:r>
              <a:rPr b="0" i="0" lang="en-US" sz="1600" u="none" cap="none" strike="noStrike">
                <a:solidFill>
                  <a:srgbClr val="000000"/>
                </a:solidFill>
                <a:latin typeface="Arial"/>
                <a:ea typeface="Arial"/>
                <a:cs typeface="Arial"/>
                <a:sym typeface="Arial"/>
              </a:rPr>
              <a:t> and Jung-Sun Im</a:t>
            </a:r>
            <a:r>
              <a:rPr b="0" baseline="30000" i="0" lang="en-US" sz="1600" u="none" cap="none" strike="noStrike">
                <a:solidFill>
                  <a:srgbClr val="000000"/>
                </a:solidFill>
                <a:latin typeface="Arial"/>
                <a:ea typeface="Arial"/>
                <a:cs typeface="Arial"/>
                <a:sym typeface="Arial"/>
              </a:rPr>
              <a:t> 2</a:t>
            </a:r>
            <a:endParaRPr/>
          </a:p>
          <a:p>
            <a:pPr indent="0" lvl="0" marL="0" marR="0" rtl="0" algn="ctr">
              <a:lnSpc>
                <a:spcPct val="100000"/>
              </a:lnSpc>
              <a:spcBef>
                <a:spcPts val="0"/>
              </a:spcBef>
              <a:spcAft>
                <a:spcPts val="0"/>
              </a:spcAft>
              <a:buClr>
                <a:srgbClr val="000000"/>
              </a:buClr>
              <a:buSzPts val="1200"/>
              <a:buFont typeface="Arial"/>
              <a:buNone/>
            </a:pPr>
            <a:r>
              <a:rPr b="0" baseline="30000" i="0" lang="en-US" sz="1200" u="none" cap="none" strike="noStrike">
                <a:solidFill>
                  <a:srgbClr val="000000"/>
                </a:solidFill>
                <a:latin typeface="Arial"/>
                <a:ea typeface="Arial"/>
                <a:cs typeface="Arial"/>
                <a:sym typeface="Arial"/>
              </a:rPr>
              <a:t>1</a:t>
            </a:r>
            <a:r>
              <a:rPr b="0" i="0" lang="en-US" sz="1200" u="none" cap="none" strike="noStrike">
                <a:solidFill>
                  <a:srgbClr val="000000"/>
                </a:solidFill>
                <a:latin typeface="Arial"/>
                <a:ea typeface="Arial"/>
                <a:cs typeface="Arial"/>
                <a:sym typeface="Arial"/>
              </a:rPr>
              <a:t> NOAA/NESDIS, Camp Springs, MD       </a:t>
            </a:r>
            <a:r>
              <a:rPr b="0" baseline="30000" i="0" lang="en-US" sz="1200" u="none" cap="none" strike="noStrike">
                <a:solidFill>
                  <a:srgbClr val="000000"/>
                </a:solidFill>
                <a:latin typeface="Arial"/>
                <a:ea typeface="Arial"/>
                <a:cs typeface="Arial"/>
                <a:sym typeface="Arial"/>
              </a:rPr>
              <a:t>2</a:t>
            </a:r>
            <a:r>
              <a:rPr b="0" i="0" lang="en-US" sz="1200" u="none" cap="none" strike="noStrike">
                <a:solidFill>
                  <a:srgbClr val="000000"/>
                </a:solidFill>
                <a:latin typeface="Arial"/>
                <a:ea typeface="Arial"/>
                <a:cs typeface="Arial"/>
                <a:sym typeface="Arial"/>
              </a:rPr>
              <a:t> I.M.Systems Group, Camp Springs, MD</a:t>
            </a:r>
            <a:endParaRPr/>
          </a:p>
        </p:txBody>
      </p:sp>
      <p:pic>
        <p:nvPicPr>
          <p:cNvPr id="11765" name="Google Shape;11765;p1624"/>
          <p:cNvPicPr preferRelativeResize="0"/>
          <p:nvPr/>
        </p:nvPicPr>
        <p:blipFill rotWithShape="1">
          <a:blip r:embed="rId5">
            <a:alphaModFix/>
          </a:blip>
          <a:srcRect b="0" l="0" r="0" t="0"/>
          <a:stretch/>
        </p:blipFill>
        <p:spPr>
          <a:xfrm>
            <a:off x="45567600" y="1276350"/>
            <a:ext cx="3756025" cy="2719388"/>
          </a:xfrm>
          <a:prstGeom prst="rect">
            <a:avLst/>
          </a:prstGeom>
          <a:blipFill rotWithShape="1">
            <a:blip r:embed="rId3">
              <a:alphaModFix/>
            </a:blip>
            <a:tile algn="tl" flip="none" tx="0" sx="100000" ty="0" sy="100000"/>
          </a:blipFill>
          <a:ln>
            <a:noFill/>
          </a:ln>
        </p:spPr>
      </p:pic>
      <p:pic>
        <p:nvPicPr>
          <p:cNvPr id="11766" name="Google Shape;11766;p1624"/>
          <p:cNvPicPr preferRelativeResize="0"/>
          <p:nvPr/>
        </p:nvPicPr>
        <p:blipFill rotWithShape="1">
          <a:blip r:embed="rId5">
            <a:alphaModFix/>
          </a:blip>
          <a:srcRect b="0" l="0" r="0" t="0"/>
          <a:stretch/>
        </p:blipFill>
        <p:spPr>
          <a:xfrm>
            <a:off x="45720000" y="1428750"/>
            <a:ext cx="3756025" cy="2719388"/>
          </a:xfrm>
          <a:prstGeom prst="rect">
            <a:avLst/>
          </a:prstGeom>
          <a:blipFill rotWithShape="1">
            <a:blip r:embed="rId3">
              <a:alphaModFix/>
            </a:blip>
            <a:tile algn="tl" flip="none" tx="0" sx="100000" ty="0" sy="100000"/>
          </a:blipFill>
          <a:ln>
            <a:noFill/>
          </a:ln>
        </p:spPr>
      </p:pic>
      <p:pic>
        <p:nvPicPr>
          <p:cNvPr id="11767" name="Google Shape;11767;p1624"/>
          <p:cNvPicPr preferRelativeResize="0"/>
          <p:nvPr/>
        </p:nvPicPr>
        <p:blipFill rotWithShape="1">
          <a:blip r:embed="rId5">
            <a:alphaModFix/>
          </a:blip>
          <a:srcRect b="0" l="0" r="0" t="0"/>
          <a:stretch/>
        </p:blipFill>
        <p:spPr>
          <a:xfrm>
            <a:off x="8001000" y="376238"/>
            <a:ext cx="838200" cy="606425"/>
          </a:xfrm>
          <a:prstGeom prst="rect">
            <a:avLst/>
          </a:prstGeom>
          <a:blipFill rotWithShape="1">
            <a:blip r:embed="rId3">
              <a:alphaModFix/>
            </a:blip>
            <a:tile algn="tl" flip="none" tx="0" sx="100000" ty="0" sy="100000"/>
          </a:blipFill>
          <a:ln>
            <a:noFill/>
          </a:ln>
        </p:spPr>
      </p:pic>
      <p:pic>
        <p:nvPicPr>
          <p:cNvPr id="11768" name="Google Shape;11768;p1624"/>
          <p:cNvPicPr preferRelativeResize="0"/>
          <p:nvPr/>
        </p:nvPicPr>
        <p:blipFill rotWithShape="1">
          <a:blip r:embed="rId6">
            <a:alphaModFix/>
          </a:blip>
          <a:srcRect b="0" l="0" r="0" t="0"/>
          <a:stretch/>
        </p:blipFill>
        <p:spPr>
          <a:xfrm>
            <a:off x="2819400" y="4724400"/>
            <a:ext cx="3971925" cy="1336675"/>
          </a:xfrm>
          <a:prstGeom prst="rect">
            <a:avLst/>
          </a:prstGeom>
          <a:noFill/>
          <a:ln>
            <a:noFill/>
          </a:ln>
        </p:spPr>
      </p:pic>
      <p:pic>
        <p:nvPicPr>
          <p:cNvPr id="11769" name="Google Shape;11769;p1624"/>
          <p:cNvPicPr preferRelativeResize="0"/>
          <p:nvPr/>
        </p:nvPicPr>
        <p:blipFill rotWithShape="1">
          <a:blip r:embed="rId7">
            <a:alphaModFix/>
          </a:blip>
          <a:srcRect b="0" l="0" r="0" t="0"/>
          <a:stretch/>
        </p:blipFill>
        <p:spPr>
          <a:xfrm>
            <a:off x="7315200" y="4648200"/>
            <a:ext cx="1189038" cy="1600200"/>
          </a:xfrm>
          <a:prstGeom prst="rect">
            <a:avLst/>
          </a:prstGeom>
          <a:noFill/>
          <a:ln>
            <a:noFill/>
          </a:ln>
        </p:spPr>
      </p:pic>
      <p:sp>
        <p:nvSpPr>
          <p:cNvPr id="11770" name="Google Shape;11770;p1624"/>
          <p:cNvSpPr txBox="1"/>
          <p:nvPr/>
        </p:nvSpPr>
        <p:spPr>
          <a:xfrm>
            <a:off x="3209925" y="6096000"/>
            <a:ext cx="3414713"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Verdana"/>
              <a:buNone/>
            </a:pPr>
            <a:r>
              <a:rPr b="1" baseline="30000" i="1" lang="en-US" sz="1400" u="none" cap="none" strike="noStrike">
                <a:solidFill>
                  <a:srgbClr val="000000"/>
                </a:solidFill>
                <a:latin typeface="Verdana"/>
                <a:ea typeface="Verdana"/>
                <a:cs typeface="Verdana"/>
                <a:sym typeface="Verdana"/>
              </a:rPr>
              <a:t>MODIS </a:t>
            </a:r>
            <a:r>
              <a:rPr b="0" baseline="30000" i="1" lang="en-US" sz="1400" u="none" cap="none" strike="noStrike">
                <a:solidFill>
                  <a:srgbClr val="000000"/>
                </a:solidFill>
                <a:latin typeface="Verdana"/>
                <a:ea typeface="Verdana"/>
                <a:cs typeface="Verdana"/>
                <a:sym typeface="Verdana"/>
              </a:rPr>
              <a:t>3-band IR</a:t>
            </a:r>
            <a:r>
              <a:rPr b="0" i="1" lang="en-US" sz="1400" u="none" cap="none" strike="noStrike">
                <a:solidFill>
                  <a:srgbClr val="000000"/>
                </a:solidFill>
                <a:latin typeface="Verdana"/>
                <a:ea typeface="Verdana"/>
                <a:cs typeface="Verdana"/>
                <a:sym typeface="Verdana"/>
              </a:rPr>
              <a:t>                </a:t>
            </a:r>
            <a:r>
              <a:rPr b="1" baseline="30000" i="1" lang="en-US" sz="1400" u="none" cap="none" strike="noStrike">
                <a:solidFill>
                  <a:srgbClr val="000000"/>
                </a:solidFill>
                <a:latin typeface="Verdana"/>
                <a:ea typeface="Verdana"/>
                <a:cs typeface="Verdana"/>
                <a:sym typeface="Verdana"/>
              </a:rPr>
              <a:t>GOES-10 </a:t>
            </a:r>
            <a:r>
              <a:rPr b="0" baseline="30000" i="1" lang="en-US" sz="1400" u="none" cap="none" strike="noStrike">
                <a:solidFill>
                  <a:srgbClr val="000000"/>
                </a:solidFill>
                <a:latin typeface="Verdana"/>
                <a:ea typeface="Verdana"/>
                <a:cs typeface="Verdana"/>
                <a:sym typeface="Verdana"/>
              </a:rPr>
              <a:t>3-band IR</a:t>
            </a:r>
            <a:endParaRPr b="0" i="1" sz="1400" u="none" cap="none" strike="noStrike">
              <a:solidFill>
                <a:srgbClr val="000000"/>
              </a:solidFill>
              <a:latin typeface="Verdana"/>
              <a:ea typeface="Verdana"/>
              <a:cs typeface="Verdana"/>
              <a:sym typeface="Verdana"/>
            </a:endParaRPr>
          </a:p>
        </p:txBody>
      </p:sp>
      <p:sp>
        <p:nvSpPr>
          <p:cNvPr id="11771" name="Google Shape;11771;p1624"/>
          <p:cNvSpPr txBox="1"/>
          <p:nvPr/>
        </p:nvSpPr>
        <p:spPr>
          <a:xfrm>
            <a:off x="7315200" y="6356350"/>
            <a:ext cx="1265238" cy="365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Verdana"/>
              <a:buNone/>
            </a:pPr>
            <a:r>
              <a:rPr b="0" baseline="30000" i="1" lang="en-US" sz="1400" u="none" cap="none" strike="noStrike">
                <a:solidFill>
                  <a:srgbClr val="000000"/>
                </a:solidFill>
                <a:latin typeface="Verdana"/>
                <a:ea typeface="Verdana"/>
                <a:cs typeface="Verdana"/>
                <a:sym typeface="Verdana"/>
              </a:rPr>
              <a:t>Cleveland eruption</a:t>
            </a:r>
            <a:endParaRPr/>
          </a:p>
          <a:p>
            <a:pPr indent="0" lvl="0" marL="0" marR="0" rtl="0" algn="l">
              <a:lnSpc>
                <a:spcPct val="100000"/>
              </a:lnSpc>
              <a:spcBef>
                <a:spcPts val="0"/>
              </a:spcBef>
              <a:spcAft>
                <a:spcPts val="0"/>
              </a:spcAft>
              <a:buClr>
                <a:srgbClr val="000000"/>
              </a:buClr>
              <a:buSzPts val="1400"/>
              <a:buFont typeface="Verdana"/>
              <a:buNone/>
            </a:pPr>
            <a:r>
              <a:rPr b="0" baseline="30000" i="1" lang="en-US" sz="1400" u="none" cap="none" strike="noStrike">
                <a:solidFill>
                  <a:srgbClr val="000000"/>
                </a:solidFill>
                <a:latin typeface="Verdana"/>
                <a:ea typeface="Verdana"/>
                <a:cs typeface="Verdana"/>
                <a:sym typeface="Verdana"/>
              </a:rPr>
              <a:t>23 Feb 2001</a:t>
            </a:r>
            <a:endParaRPr/>
          </a:p>
        </p:txBody>
      </p:sp>
      <p:pic>
        <p:nvPicPr>
          <p:cNvPr id="11772" name="Google Shape;11772;p1624"/>
          <p:cNvPicPr preferRelativeResize="0"/>
          <p:nvPr/>
        </p:nvPicPr>
        <p:blipFill rotWithShape="1">
          <a:blip r:embed="rId8">
            <a:alphaModFix/>
          </a:blip>
          <a:srcRect b="0" l="0" r="0" t="0"/>
          <a:stretch/>
        </p:blipFill>
        <p:spPr>
          <a:xfrm>
            <a:off x="304800" y="2057400"/>
            <a:ext cx="2819400" cy="2286000"/>
          </a:xfrm>
          <a:prstGeom prst="rect">
            <a:avLst/>
          </a:prstGeom>
          <a:noFill/>
          <a:ln>
            <a:noFill/>
          </a:ln>
        </p:spPr>
      </p:pic>
      <p:sp>
        <p:nvSpPr>
          <p:cNvPr id="11773" name="Google Shape;11773;p1624"/>
          <p:cNvSpPr txBox="1"/>
          <p:nvPr>
            <p:ph idx="1" type="body"/>
          </p:nvPr>
        </p:nvSpPr>
        <p:spPr>
          <a:xfrm>
            <a:off x="3421063" y="2397125"/>
            <a:ext cx="4892675" cy="221615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1600"/>
              <a:buFont typeface="Times New Roman"/>
              <a:buChar char="•"/>
            </a:pPr>
            <a:r>
              <a:rPr b="1" lang="en-US" sz="1600"/>
              <a:t>MODIS has many of the proposed GOES-R spectral bands at 1 km resolution</a:t>
            </a:r>
            <a:endParaRPr/>
          </a:p>
          <a:p>
            <a:pPr indent="-342900" lvl="0" marL="342900" rtl="0" algn="l">
              <a:lnSpc>
                <a:spcPct val="80000"/>
              </a:lnSpc>
              <a:spcBef>
                <a:spcPts val="320"/>
              </a:spcBef>
              <a:spcAft>
                <a:spcPts val="0"/>
              </a:spcAft>
              <a:buClr>
                <a:schemeClr val="dk1"/>
              </a:buClr>
              <a:buSzPts val="1600"/>
              <a:buFont typeface="Times New Roman"/>
              <a:buChar char="•"/>
            </a:pPr>
            <a:r>
              <a:rPr b="1" lang="en-US" sz="1600"/>
              <a:t>Our poster shows</a:t>
            </a:r>
            <a:r>
              <a:rPr lang="en-US" sz="1600"/>
              <a:t>:</a:t>
            </a:r>
            <a:endParaRPr/>
          </a:p>
          <a:p>
            <a:pPr indent="-285750" lvl="1" marL="742950" rtl="0" algn="l">
              <a:lnSpc>
                <a:spcPct val="80000"/>
              </a:lnSpc>
              <a:spcBef>
                <a:spcPts val="280"/>
              </a:spcBef>
              <a:spcAft>
                <a:spcPts val="0"/>
              </a:spcAft>
              <a:buClr>
                <a:schemeClr val="dk1"/>
              </a:buClr>
              <a:buSzPts val="1400"/>
              <a:buFont typeface="Times New Roman"/>
              <a:buChar char="–"/>
            </a:pPr>
            <a:r>
              <a:rPr lang="en-US" sz="1400"/>
              <a:t>Potential GOES-R volcanic ash detection capabilities using MODIS Infrared (IR), visible, and near-IR data</a:t>
            </a:r>
            <a:endParaRPr/>
          </a:p>
          <a:p>
            <a:pPr indent="-285750" lvl="1" marL="742950" rtl="0" algn="l">
              <a:lnSpc>
                <a:spcPct val="80000"/>
              </a:lnSpc>
              <a:spcBef>
                <a:spcPts val="280"/>
              </a:spcBef>
              <a:spcAft>
                <a:spcPts val="0"/>
              </a:spcAft>
              <a:buClr>
                <a:schemeClr val="dk1"/>
              </a:buClr>
              <a:buSzPts val="1400"/>
              <a:buFont typeface="Times New Roman"/>
              <a:buChar char="–"/>
            </a:pPr>
            <a:r>
              <a:rPr lang="en-US" sz="1400"/>
              <a:t>Comparisons of simulated GOES-R products with current GOES and AVHRR</a:t>
            </a:r>
            <a:endParaRPr/>
          </a:p>
          <a:p>
            <a:pPr indent="-285750" lvl="1" marL="742950" rtl="0" algn="l">
              <a:lnSpc>
                <a:spcPct val="80000"/>
              </a:lnSpc>
              <a:spcBef>
                <a:spcPts val="280"/>
              </a:spcBef>
              <a:spcAft>
                <a:spcPts val="0"/>
              </a:spcAft>
              <a:buClr>
                <a:schemeClr val="dk1"/>
              </a:buClr>
              <a:buSzPts val="1400"/>
              <a:buFont typeface="Times New Roman"/>
              <a:buChar char="–"/>
            </a:pPr>
            <a:r>
              <a:rPr lang="en-US" sz="1400"/>
              <a:t>Examples for eruptions of Cleveland, Popocatepetl, Tungurahua, and Ruang </a:t>
            </a:r>
            <a:endParaRPr/>
          </a:p>
        </p:txBody>
      </p:sp>
      <p:pic>
        <p:nvPicPr>
          <p:cNvPr id="11774" name="Google Shape;11774;p1624"/>
          <p:cNvPicPr preferRelativeResize="0"/>
          <p:nvPr>
            <p:ph idx="2" type="body"/>
          </p:nvPr>
        </p:nvPicPr>
        <p:blipFill rotWithShape="1">
          <a:blip r:embed="rId9">
            <a:alphaModFix/>
          </a:blip>
          <a:srcRect b="0" l="0" r="0" t="0"/>
          <a:stretch/>
        </p:blipFill>
        <p:spPr>
          <a:xfrm>
            <a:off x="457200" y="4724400"/>
            <a:ext cx="1981200" cy="1489075"/>
          </a:xfrm>
          <a:prstGeom prst="rect">
            <a:avLst/>
          </a:prstGeom>
          <a:noFill/>
          <a:ln>
            <a:noFill/>
          </a:ln>
        </p:spPr>
      </p:pic>
      <p:sp>
        <p:nvSpPr>
          <p:cNvPr id="11775" name="Google Shape;11775;p1624"/>
          <p:cNvSpPr txBox="1"/>
          <p:nvPr/>
        </p:nvSpPr>
        <p:spPr>
          <a:xfrm>
            <a:off x="304800" y="6248400"/>
            <a:ext cx="2174875"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Popocatepetl, Mexico, 19 Dec 2000</a:t>
            </a:r>
            <a:endParaRPr/>
          </a:p>
        </p:txBody>
      </p:sp>
      <p:sp>
        <p:nvSpPr>
          <p:cNvPr id="11776" name="Google Shape;11776;p1624"/>
          <p:cNvSpPr txBox="1"/>
          <p:nvPr/>
        </p:nvSpPr>
        <p:spPr>
          <a:xfrm>
            <a:off x="228600" y="4343400"/>
            <a:ext cx="299085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Ash cloud from Mt. Cleveland eruption, 19 Feb ‘01</a:t>
            </a:r>
            <a:endParaRPr/>
          </a:p>
        </p:txBody>
      </p:sp>
      <p:cxnSp>
        <p:nvCxnSpPr>
          <p:cNvPr id="11777" name="Google Shape;11777;p1624"/>
          <p:cNvCxnSpPr/>
          <p:nvPr/>
        </p:nvCxnSpPr>
        <p:spPr>
          <a:xfrm>
            <a:off x="838200" y="1752600"/>
            <a:ext cx="7315200" cy="0"/>
          </a:xfrm>
          <a:prstGeom prst="straightConnector1">
            <a:avLst/>
          </a:prstGeom>
          <a:noFill/>
          <a:ln cap="flat" cmpd="sng" w="25400">
            <a:solidFill>
              <a:srgbClr val="80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